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3" r:id="rId5"/>
    <p:sldId id="262" r:id="rId6"/>
    <p:sldId id="265"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2" d="100"/>
          <a:sy n="62" d="100"/>
        </p:scale>
        <p:origin x="72"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D1EBB-5D60-579E-2736-B6E94D1324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7A5D63A-3459-3892-AF28-FA49D86991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D27123-8EB2-3793-74FF-9D70E5A0A00D}"/>
              </a:ext>
            </a:extLst>
          </p:cNvPr>
          <p:cNvSpPr>
            <a:spLocks noGrp="1"/>
          </p:cNvSpPr>
          <p:nvPr>
            <p:ph type="dt" sz="half" idx="10"/>
          </p:nvPr>
        </p:nvSpPr>
        <p:spPr/>
        <p:txBody>
          <a:bodyPr/>
          <a:lstStyle/>
          <a:p>
            <a:fld id="{52E94DB5-E3D7-46AF-B133-140098A9F086}" type="datetimeFigureOut">
              <a:rPr lang="en-US" smtClean="0"/>
              <a:t>12/26/2025</a:t>
            </a:fld>
            <a:endParaRPr lang="en-US"/>
          </a:p>
        </p:txBody>
      </p:sp>
      <p:sp>
        <p:nvSpPr>
          <p:cNvPr id="5" name="Footer Placeholder 4">
            <a:extLst>
              <a:ext uri="{FF2B5EF4-FFF2-40B4-BE49-F238E27FC236}">
                <a16:creationId xmlns:a16="http://schemas.microsoft.com/office/drawing/2014/main" id="{7C1F49DD-9B60-CA78-C841-6BCD5E902C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95CAF3-7C3B-F674-4D59-3247054462D5}"/>
              </a:ext>
            </a:extLst>
          </p:cNvPr>
          <p:cNvSpPr>
            <a:spLocks noGrp="1"/>
          </p:cNvSpPr>
          <p:nvPr>
            <p:ph type="sldNum" sz="quarter" idx="12"/>
          </p:nvPr>
        </p:nvSpPr>
        <p:spPr/>
        <p:txBody>
          <a:bodyPr/>
          <a:lstStyle/>
          <a:p>
            <a:fld id="{ADAB998C-CB10-4F53-82B5-B2F66135E8AA}" type="slidenum">
              <a:rPr lang="en-US" smtClean="0"/>
              <a:t>‹#›</a:t>
            </a:fld>
            <a:endParaRPr lang="en-US"/>
          </a:p>
        </p:txBody>
      </p:sp>
    </p:spTree>
    <p:extLst>
      <p:ext uri="{BB962C8B-B14F-4D97-AF65-F5344CB8AC3E}">
        <p14:creationId xmlns:p14="http://schemas.microsoft.com/office/powerpoint/2010/main" val="2573930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3622A-DC71-8533-357F-C38F8BF7E66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58BDF5C-13CF-7B6F-8B22-35159FDD20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A45589-D830-584D-2C61-51A89DB42C18}"/>
              </a:ext>
            </a:extLst>
          </p:cNvPr>
          <p:cNvSpPr>
            <a:spLocks noGrp="1"/>
          </p:cNvSpPr>
          <p:nvPr>
            <p:ph type="dt" sz="half" idx="10"/>
          </p:nvPr>
        </p:nvSpPr>
        <p:spPr/>
        <p:txBody>
          <a:bodyPr/>
          <a:lstStyle/>
          <a:p>
            <a:fld id="{52E94DB5-E3D7-46AF-B133-140098A9F086}" type="datetimeFigureOut">
              <a:rPr lang="en-US" smtClean="0"/>
              <a:t>12/26/2025</a:t>
            </a:fld>
            <a:endParaRPr lang="en-US"/>
          </a:p>
        </p:txBody>
      </p:sp>
      <p:sp>
        <p:nvSpPr>
          <p:cNvPr id="5" name="Footer Placeholder 4">
            <a:extLst>
              <a:ext uri="{FF2B5EF4-FFF2-40B4-BE49-F238E27FC236}">
                <a16:creationId xmlns:a16="http://schemas.microsoft.com/office/drawing/2014/main" id="{39182426-8712-7F31-1C48-6E12332C2B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6E7C88-5D3C-89E1-C3C0-AD72B294C75B}"/>
              </a:ext>
            </a:extLst>
          </p:cNvPr>
          <p:cNvSpPr>
            <a:spLocks noGrp="1"/>
          </p:cNvSpPr>
          <p:nvPr>
            <p:ph type="sldNum" sz="quarter" idx="12"/>
          </p:nvPr>
        </p:nvSpPr>
        <p:spPr/>
        <p:txBody>
          <a:bodyPr/>
          <a:lstStyle/>
          <a:p>
            <a:fld id="{ADAB998C-CB10-4F53-82B5-B2F66135E8AA}" type="slidenum">
              <a:rPr lang="en-US" smtClean="0"/>
              <a:t>‹#›</a:t>
            </a:fld>
            <a:endParaRPr lang="en-US"/>
          </a:p>
        </p:txBody>
      </p:sp>
    </p:spTree>
    <p:extLst>
      <p:ext uri="{BB962C8B-B14F-4D97-AF65-F5344CB8AC3E}">
        <p14:creationId xmlns:p14="http://schemas.microsoft.com/office/powerpoint/2010/main" val="1187069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03B87E-BF7B-B479-4009-8E19CBC6F7B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543FFF-5A1A-49C6-8DD7-E200C1530C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6D39B5-E8CB-663A-5840-061C03BB1E6B}"/>
              </a:ext>
            </a:extLst>
          </p:cNvPr>
          <p:cNvSpPr>
            <a:spLocks noGrp="1"/>
          </p:cNvSpPr>
          <p:nvPr>
            <p:ph type="dt" sz="half" idx="10"/>
          </p:nvPr>
        </p:nvSpPr>
        <p:spPr/>
        <p:txBody>
          <a:bodyPr/>
          <a:lstStyle/>
          <a:p>
            <a:fld id="{52E94DB5-E3D7-46AF-B133-140098A9F086}" type="datetimeFigureOut">
              <a:rPr lang="en-US" smtClean="0"/>
              <a:t>12/26/2025</a:t>
            </a:fld>
            <a:endParaRPr lang="en-US"/>
          </a:p>
        </p:txBody>
      </p:sp>
      <p:sp>
        <p:nvSpPr>
          <p:cNvPr id="5" name="Footer Placeholder 4">
            <a:extLst>
              <a:ext uri="{FF2B5EF4-FFF2-40B4-BE49-F238E27FC236}">
                <a16:creationId xmlns:a16="http://schemas.microsoft.com/office/drawing/2014/main" id="{36A491F0-D8B5-E8DF-53EB-D60D5911D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509FCD-AD03-CAF1-5D7D-905CEEF204B4}"/>
              </a:ext>
            </a:extLst>
          </p:cNvPr>
          <p:cNvSpPr>
            <a:spLocks noGrp="1"/>
          </p:cNvSpPr>
          <p:nvPr>
            <p:ph type="sldNum" sz="quarter" idx="12"/>
          </p:nvPr>
        </p:nvSpPr>
        <p:spPr/>
        <p:txBody>
          <a:bodyPr/>
          <a:lstStyle/>
          <a:p>
            <a:fld id="{ADAB998C-CB10-4F53-82B5-B2F66135E8AA}" type="slidenum">
              <a:rPr lang="en-US" smtClean="0"/>
              <a:t>‹#›</a:t>
            </a:fld>
            <a:endParaRPr lang="en-US"/>
          </a:p>
        </p:txBody>
      </p:sp>
    </p:spTree>
    <p:extLst>
      <p:ext uri="{BB962C8B-B14F-4D97-AF65-F5344CB8AC3E}">
        <p14:creationId xmlns:p14="http://schemas.microsoft.com/office/powerpoint/2010/main" val="954388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85925-126F-CE1F-A39A-43F6E90FA8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00C732-15DB-6929-116B-7827657F7A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43EFC2-C51D-5C00-E30B-CB59A7F477A5}"/>
              </a:ext>
            </a:extLst>
          </p:cNvPr>
          <p:cNvSpPr>
            <a:spLocks noGrp="1"/>
          </p:cNvSpPr>
          <p:nvPr>
            <p:ph type="dt" sz="half" idx="10"/>
          </p:nvPr>
        </p:nvSpPr>
        <p:spPr/>
        <p:txBody>
          <a:bodyPr/>
          <a:lstStyle/>
          <a:p>
            <a:fld id="{52E94DB5-E3D7-46AF-B133-140098A9F086}" type="datetimeFigureOut">
              <a:rPr lang="en-US" smtClean="0"/>
              <a:t>12/26/2025</a:t>
            </a:fld>
            <a:endParaRPr lang="en-US"/>
          </a:p>
        </p:txBody>
      </p:sp>
      <p:sp>
        <p:nvSpPr>
          <p:cNvPr id="5" name="Footer Placeholder 4">
            <a:extLst>
              <a:ext uri="{FF2B5EF4-FFF2-40B4-BE49-F238E27FC236}">
                <a16:creationId xmlns:a16="http://schemas.microsoft.com/office/drawing/2014/main" id="{DA3DDD76-9DE0-25E0-B87A-7214ECB2F7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876B37-3BCE-6B34-616E-BFD1939BAA24}"/>
              </a:ext>
            </a:extLst>
          </p:cNvPr>
          <p:cNvSpPr>
            <a:spLocks noGrp="1"/>
          </p:cNvSpPr>
          <p:nvPr>
            <p:ph type="sldNum" sz="quarter" idx="12"/>
          </p:nvPr>
        </p:nvSpPr>
        <p:spPr/>
        <p:txBody>
          <a:bodyPr/>
          <a:lstStyle/>
          <a:p>
            <a:fld id="{ADAB998C-CB10-4F53-82B5-B2F66135E8AA}" type="slidenum">
              <a:rPr lang="en-US" smtClean="0"/>
              <a:t>‹#›</a:t>
            </a:fld>
            <a:endParaRPr lang="en-US"/>
          </a:p>
        </p:txBody>
      </p:sp>
    </p:spTree>
    <p:extLst>
      <p:ext uri="{BB962C8B-B14F-4D97-AF65-F5344CB8AC3E}">
        <p14:creationId xmlns:p14="http://schemas.microsoft.com/office/powerpoint/2010/main" val="436957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EF108-B3C2-F9BF-0BCF-22B2568FB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40F687-9426-8559-28BA-787D05A653B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93BDB8-562F-0272-4A0B-80A8B8317117}"/>
              </a:ext>
            </a:extLst>
          </p:cNvPr>
          <p:cNvSpPr>
            <a:spLocks noGrp="1"/>
          </p:cNvSpPr>
          <p:nvPr>
            <p:ph type="dt" sz="half" idx="10"/>
          </p:nvPr>
        </p:nvSpPr>
        <p:spPr/>
        <p:txBody>
          <a:bodyPr/>
          <a:lstStyle/>
          <a:p>
            <a:fld id="{52E94DB5-E3D7-46AF-B133-140098A9F086}" type="datetimeFigureOut">
              <a:rPr lang="en-US" smtClean="0"/>
              <a:t>12/26/2025</a:t>
            </a:fld>
            <a:endParaRPr lang="en-US"/>
          </a:p>
        </p:txBody>
      </p:sp>
      <p:sp>
        <p:nvSpPr>
          <p:cNvPr id="5" name="Footer Placeholder 4">
            <a:extLst>
              <a:ext uri="{FF2B5EF4-FFF2-40B4-BE49-F238E27FC236}">
                <a16:creationId xmlns:a16="http://schemas.microsoft.com/office/drawing/2014/main" id="{B50ACA68-6387-CC90-BF9D-5472765CB1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DD2075-CB8E-C200-CE66-C66C658E7826}"/>
              </a:ext>
            </a:extLst>
          </p:cNvPr>
          <p:cNvSpPr>
            <a:spLocks noGrp="1"/>
          </p:cNvSpPr>
          <p:nvPr>
            <p:ph type="sldNum" sz="quarter" idx="12"/>
          </p:nvPr>
        </p:nvSpPr>
        <p:spPr/>
        <p:txBody>
          <a:bodyPr/>
          <a:lstStyle/>
          <a:p>
            <a:fld id="{ADAB998C-CB10-4F53-82B5-B2F66135E8AA}" type="slidenum">
              <a:rPr lang="en-US" smtClean="0"/>
              <a:t>‹#›</a:t>
            </a:fld>
            <a:endParaRPr lang="en-US"/>
          </a:p>
        </p:txBody>
      </p:sp>
    </p:spTree>
    <p:extLst>
      <p:ext uri="{BB962C8B-B14F-4D97-AF65-F5344CB8AC3E}">
        <p14:creationId xmlns:p14="http://schemas.microsoft.com/office/powerpoint/2010/main" val="2164220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9F3DE-45AB-1121-F8C8-DD2B1474E9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BF31A1-F79B-E1C4-4A0B-DB61A8CD85A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7F36AC-C3EC-8DBA-06C7-AE9E48AD986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C05F7D9-5977-5CB2-A7D6-71F48D56D6F2}"/>
              </a:ext>
            </a:extLst>
          </p:cNvPr>
          <p:cNvSpPr>
            <a:spLocks noGrp="1"/>
          </p:cNvSpPr>
          <p:nvPr>
            <p:ph type="dt" sz="half" idx="10"/>
          </p:nvPr>
        </p:nvSpPr>
        <p:spPr/>
        <p:txBody>
          <a:bodyPr/>
          <a:lstStyle/>
          <a:p>
            <a:fld id="{52E94DB5-E3D7-46AF-B133-140098A9F086}" type="datetimeFigureOut">
              <a:rPr lang="en-US" smtClean="0"/>
              <a:t>12/26/2025</a:t>
            </a:fld>
            <a:endParaRPr lang="en-US"/>
          </a:p>
        </p:txBody>
      </p:sp>
      <p:sp>
        <p:nvSpPr>
          <p:cNvPr id="6" name="Footer Placeholder 5">
            <a:extLst>
              <a:ext uri="{FF2B5EF4-FFF2-40B4-BE49-F238E27FC236}">
                <a16:creationId xmlns:a16="http://schemas.microsoft.com/office/drawing/2014/main" id="{977AC8E8-3602-8ADB-0E42-F8C11DCEC7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F5C740-31CD-5F83-43A2-F671C6271082}"/>
              </a:ext>
            </a:extLst>
          </p:cNvPr>
          <p:cNvSpPr>
            <a:spLocks noGrp="1"/>
          </p:cNvSpPr>
          <p:nvPr>
            <p:ph type="sldNum" sz="quarter" idx="12"/>
          </p:nvPr>
        </p:nvSpPr>
        <p:spPr/>
        <p:txBody>
          <a:bodyPr/>
          <a:lstStyle/>
          <a:p>
            <a:fld id="{ADAB998C-CB10-4F53-82B5-B2F66135E8AA}" type="slidenum">
              <a:rPr lang="en-US" smtClean="0"/>
              <a:t>‹#›</a:t>
            </a:fld>
            <a:endParaRPr lang="en-US"/>
          </a:p>
        </p:txBody>
      </p:sp>
    </p:spTree>
    <p:extLst>
      <p:ext uri="{BB962C8B-B14F-4D97-AF65-F5344CB8AC3E}">
        <p14:creationId xmlns:p14="http://schemas.microsoft.com/office/powerpoint/2010/main" val="1449382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07513-5973-419E-8737-A323A98DABA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DF7FE5-C964-820E-FDFA-241C6787AB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8E56D0-A51D-78A1-7925-FBF44409A69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F9B220-26F7-294C-85F3-DE7007B55C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8887B7-9D69-7C55-202C-6F599B927E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ADBC8B-5972-9D01-5A83-9D16AC209EC7}"/>
              </a:ext>
            </a:extLst>
          </p:cNvPr>
          <p:cNvSpPr>
            <a:spLocks noGrp="1"/>
          </p:cNvSpPr>
          <p:nvPr>
            <p:ph type="dt" sz="half" idx="10"/>
          </p:nvPr>
        </p:nvSpPr>
        <p:spPr/>
        <p:txBody>
          <a:bodyPr/>
          <a:lstStyle/>
          <a:p>
            <a:fld id="{52E94DB5-E3D7-46AF-B133-140098A9F086}" type="datetimeFigureOut">
              <a:rPr lang="en-US" smtClean="0"/>
              <a:t>12/26/2025</a:t>
            </a:fld>
            <a:endParaRPr lang="en-US"/>
          </a:p>
        </p:txBody>
      </p:sp>
      <p:sp>
        <p:nvSpPr>
          <p:cNvPr id="8" name="Footer Placeholder 7">
            <a:extLst>
              <a:ext uri="{FF2B5EF4-FFF2-40B4-BE49-F238E27FC236}">
                <a16:creationId xmlns:a16="http://schemas.microsoft.com/office/drawing/2014/main" id="{1AB16BE5-1D71-E94E-16B8-B6FA4DB024C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42C9AD-3F0F-710F-E2B0-157E9A7B2F91}"/>
              </a:ext>
            </a:extLst>
          </p:cNvPr>
          <p:cNvSpPr>
            <a:spLocks noGrp="1"/>
          </p:cNvSpPr>
          <p:nvPr>
            <p:ph type="sldNum" sz="quarter" idx="12"/>
          </p:nvPr>
        </p:nvSpPr>
        <p:spPr/>
        <p:txBody>
          <a:bodyPr/>
          <a:lstStyle/>
          <a:p>
            <a:fld id="{ADAB998C-CB10-4F53-82B5-B2F66135E8AA}" type="slidenum">
              <a:rPr lang="en-US" smtClean="0"/>
              <a:t>‹#›</a:t>
            </a:fld>
            <a:endParaRPr lang="en-US"/>
          </a:p>
        </p:txBody>
      </p:sp>
    </p:spTree>
    <p:extLst>
      <p:ext uri="{BB962C8B-B14F-4D97-AF65-F5344CB8AC3E}">
        <p14:creationId xmlns:p14="http://schemas.microsoft.com/office/powerpoint/2010/main" val="3556727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82695-7356-08BD-1ACA-6890CF4436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531ECF-AA69-F879-2F3C-92886ED10F2A}"/>
              </a:ext>
            </a:extLst>
          </p:cNvPr>
          <p:cNvSpPr>
            <a:spLocks noGrp="1"/>
          </p:cNvSpPr>
          <p:nvPr>
            <p:ph type="dt" sz="half" idx="10"/>
          </p:nvPr>
        </p:nvSpPr>
        <p:spPr/>
        <p:txBody>
          <a:bodyPr/>
          <a:lstStyle/>
          <a:p>
            <a:fld id="{52E94DB5-E3D7-46AF-B133-140098A9F086}" type="datetimeFigureOut">
              <a:rPr lang="en-US" smtClean="0"/>
              <a:t>12/26/2025</a:t>
            </a:fld>
            <a:endParaRPr lang="en-US"/>
          </a:p>
        </p:txBody>
      </p:sp>
      <p:sp>
        <p:nvSpPr>
          <p:cNvPr id="4" name="Footer Placeholder 3">
            <a:extLst>
              <a:ext uri="{FF2B5EF4-FFF2-40B4-BE49-F238E27FC236}">
                <a16:creationId xmlns:a16="http://schemas.microsoft.com/office/drawing/2014/main" id="{6D386FDE-CB07-DC0C-EE56-9E46DAA5B48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42FFD6-4423-0237-929E-457688512289}"/>
              </a:ext>
            </a:extLst>
          </p:cNvPr>
          <p:cNvSpPr>
            <a:spLocks noGrp="1"/>
          </p:cNvSpPr>
          <p:nvPr>
            <p:ph type="sldNum" sz="quarter" idx="12"/>
          </p:nvPr>
        </p:nvSpPr>
        <p:spPr/>
        <p:txBody>
          <a:bodyPr/>
          <a:lstStyle/>
          <a:p>
            <a:fld id="{ADAB998C-CB10-4F53-82B5-B2F66135E8AA}" type="slidenum">
              <a:rPr lang="en-US" smtClean="0"/>
              <a:t>‹#›</a:t>
            </a:fld>
            <a:endParaRPr lang="en-US"/>
          </a:p>
        </p:txBody>
      </p:sp>
    </p:spTree>
    <p:extLst>
      <p:ext uri="{BB962C8B-B14F-4D97-AF65-F5344CB8AC3E}">
        <p14:creationId xmlns:p14="http://schemas.microsoft.com/office/powerpoint/2010/main" val="4098483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8FBEC8-0497-85EA-F4CA-61838F761431}"/>
              </a:ext>
            </a:extLst>
          </p:cNvPr>
          <p:cNvSpPr>
            <a:spLocks noGrp="1"/>
          </p:cNvSpPr>
          <p:nvPr>
            <p:ph type="dt" sz="half" idx="10"/>
          </p:nvPr>
        </p:nvSpPr>
        <p:spPr/>
        <p:txBody>
          <a:bodyPr/>
          <a:lstStyle/>
          <a:p>
            <a:fld id="{52E94DB5-E3D7-46AF-B133-140098A9F086}" type="datetimeFigureOut">
              <a:rPr lang="en-US" smtClean="0"/>
              <a:t>12/26/2025</a:t>
            </a:fld>
            <a:endParaRPr lang="en-US"/>
          </a:p>
        </p:txBody>
      </p:sp>
      <p:sp>
        <p:nvSpPr>
          <p:cNvPr id="3" name="Footer Placeholder 2">
            <a:extLst>
              <a:ext uri="{FF2B5EF4-FFF2-40B4-BE49-F238E27FC236}">
                <a16:creationId xmlns:a16="http://schemas.microsoft.com/office/drawing/2014/main" id="{85B0B787-1089-D084-32AB-CB134C31D9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915196-007E-C29F-6CAC-69519D79419A}"/>
              </a:ext>
            </a:extLst>
          </p:cNvPr>
          <p:cNvSpPr>
            <a:spLocks noGrp="1"/>
          </p:cNvSpPr>
          <p:nvPr>
            <p:ph type="sldNum" sz="quarter" idx="12"/>
          </p:nvPr>
        </p:nvSpPr>
        <p:spPr/>
        <p:txBody>
          <a:bodyPr/>
          <a:lstStyle/>
          <a:p>
            <a:fld id="{ADAB998C-CB10-4F53-82B5-B2F66135E8AA}" type="slidenum">
              <a:rPr lang="en-US" smtClean="0"/>
              <a:t>‹#›</a:t>
            </a:fld>
            <a:endParaRPr lang="en-US"/>
          </a:p>
        </p:txBody>
      </p:sp>
    </p:spTree>
    <p:extLst>
      <p:ext uri="{BB962C8B-B14F-4D97-AF65-F5344CB8AC3E}">
        <p14:creationId xmlns:p14="http://schemas.microsoft.com/office/powerpoint/2010/main" val="1125721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A7B1B-4512-AFD8-B9A1-943F7080DF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D0DFDA3-BDAA-1F7C-C65A-CCAD689EFB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6E70EB-86A3-FC5B-1BC1-0B428EE45D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E009B0-9BD2-707C-EDAE-A19AB482C2C0}"/>
              </a:ext>
            </a:extLst>
          </p:cNvPr>
          <p:cNvSpPr>
            <a:spLocks noGrp="1"/>
          </p:cNvSpPr>
          <p:nvPr>
            <p:ph type="dt" sz="half" idx="10"/>
          </p:nvPr>
        </p:nvSpPr>
        <p:spPr/>
        <p:txBody>
          <a:bodyPr/>
          <a:lstStyle/>
          <a:p>
            <a:fld id="{52E94DB5-E3D7-46AF-B133-140098A9F086}" type="datetimeFigureOut">
              <a:rPr lang="en-US" smtClean="0"/>
              <a:t>12/26/2025</a:t>
            </a:fld>
            <a:endParaRPr lang="en-US"/>
          </a:p>
        </p:txBody>
      </p:sp>
      <p:sp>
        <p:nvSpPr>
          <p:cNvPr id="6" name="Footer Placeholder 5">
            <a:extLst>
              <a:ext uri="{FF2B5EF4-FFF2-40B4-BE49-F238E27FC236}">
                <a16:creationId xmlns:a16="http://schemas.microsoft.com/office/drawing/2014/main" id="{37584C39-89BB-FF8D-C2DF-55151F9CF4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64C684-7300-0D46-859F-64926D1DE794}"/>
              </a:ext>
            </a:extLst>
          </p:cNvPr>
          <p:cNvSpPr>
            <a:spLocks noGrp="1"/>
          </p:cNvSpPr>
          <p:nvPr>
            <p:ph type="sldNum" sz="quarter" idx="12"/>
          </p:nvPr>
        </p:nvSpPr>
        <p:spPr/>
        <p:txBody>
          <a:bodyPr/>
          <a:lstStyle/>
          <a:p>
            <a:fld id="{ADAB998C-CB10-4F53-82B5-B2F66135E8AA}" type="slidenum">
              <a:rPr lang="en-US" smtClean="0"/>
              <a:t>‹#›</a:t>
            </a:fld>
            <a:endParaRPr lang="en-US"/>
          </a:p>
        </p:txBody>
      </p:sp>
    </p:spTree>
    <p:extLst>
      <p:ext uri="{BB962C8B-B14F-4D97-AF65-F5344CB8AC3E}">
        <p14:creationId xmlns:p14="http://schemas.microsoft.com/office/powerpoint/2010/main" val="532110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E6989-A35D-9603-B3B6-6BF303908F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F4610F0-C863-8932-1BE2-2ABFE25181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A9954DD-5A0B-F844-7D51-1EDC008018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6950B6-5606-9210-0BAB-51569E3A517C}"/>
              </a:ext>
            </a:extLst>
          </p:cNvPr>
          <p:cNvSpPr>
            <a:spLocks noGrp="1"/>
          </p:cNvSpPr>
          <p:nvPr>
            <p:ph type="dt" sz="half" idx="10"/>
          </p:nvPr>
        </p:nvSpPr>
        <p:spPr/>
        <p:txBody>
          <a:bodyPr/>
          <a:lstStyle/>
          <a:p>
            <a:fld id="{52E94DB5-E3D7-46AF-B133-140098A9F086}" type="datetimeFigureOut">
              <a:rPr lang="en-US" smtClean="0"/>
              <a:t>12/26/2025</a:t>
            </a:fld>
            <a:endParaRPr lang="en-US"/>
          </a:p>
        </p:txBody>
      </p:sp>
      <p:sp>
        <p:nvSpPr>
          <p:cNvPr id="6" name="Footer Placeholder 5">
            <a:extLst>
              <a:ext uri="{FF2B5EF4-FFF2-40B4-BE49-F238E27FC236}">
                <a16:creationId xmlns:a16="http://schemas.microsoft.com/office/drawing/2014/main" id="{A5FDD75A-A831-1267-A709-346C6B6FCF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C67243-EE6C-4A69-B766-7183A93F7471}"/>
              </a:ext>
            </a:extLst>
          </p:cNvPr>
          <p:cNvSpPr>
            <a:spLocks noGrp="1"/>
          </p:cNvSpPr>
          <p:nvPr>
            <p:ph type="sldNum" sz="quarter" idx="12"/>
          </p:nvPr>
        </p:nvSpPr>
        <p:spPr/>
        <p:txBody>
          <a:bodyPr/>
          <a:lstStyle/>
          <a:p>
            <a:fld id="{ADAB998C-CB10-4F53-82B5-B2F66135E8AA}" type="slidenum">
              <a:rPr lang="en-US" smtClean="0"/>
              <a:t>‹#›</a:t>
            </a:fld>
            <a:endParaRPr lang="en-US"/>
          </a:p>
        </p:txBody>
      </p:sp>
    </p:spTree>
    <p:extLst>
      <p:ext uri="{BB962C8B-B14F-4D97-AF65-F5344CB8AC3E}">
        <p14:creationId xmlns:p14="http://schemas.microsoft.com/office/powerpoint/2010/main" val="1797323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19757D-E023-BC3D-192F-3A1A65A5B3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C0DF14-F65F-E340-D592-080E8B72D2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4BF0A0-ABF4-73D4-F463-EC4FB1E6C9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E94DB5-E3D7-46AF-B133-140098A9F086}" type="datetimeFigureOut">
              <a:rPr lang="en-US" smtClean="0"/>
              <a:t>12/26/2025</a:t>
            </a:fld>
            <a:endParaRPr lang="en-US"/>
          </a:p>
        </p:txBody>
      </p:sp>
      <p:sp>
        <p:nvSpPr>
          <p:cNvPr id="5" name="Footer Placeholder 4">
            <a:extLst>
              <a:ext uri="{FF2B5EF4-FFF2-40B4-BE49-F238E27FC236}">
                <a16:creationId xmlns:a16="http://schemas.microsoft.com/office/drawing/2014/main" id="{BED38F50-B6CF-4C03-7281-467548B99A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289D9CA-F192-2BE3-B17A-C99DA23937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DAB998C-CB10-4F53-82B5-B2F66135E8AA}" type="slidenum">
              <a:rPr lang="en-US" smtClean="0"/>
              <a:t>‹#›</a:t>
            </a:fld>
            <a:endParaRPr lang="en-US"/>
          </a:p>
        </p:txBody>
      </p:sp>
    </p:spTree>
    <p:extLst>
      <p:ext uri="{BB962C8B-B14F-4D97-AF65-F5344CB8AC3E}">
        <p14:creationId xmlns:p14="http://schemas.microsoft.com/office/powerpoint/2010/main" val="152207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B82AB9-27B6-B548-A348-9C1C92A8AA10}"/>
              </a:ext>
            </a:extLst>
          </p:cNvPr>
          <p:cNvSpPr txBox="1"/>
          <p:nvPr/>
        </p:nvSpPr>
        <p:spPr>
          <a:xfrm>
            <a:off x="0" y="0"/>
            <a:ext cx="12192000" cy="7140416"/>
          </a:xfrm>
          <a:prstGeom prst="rect">
            <a:avLst/>
          </a:prstGeom>
          <a:solidFill>
            <a:schemeClr val="accent2">
              <a:lumMod val="20000"/>
              <a:lumOff val="80000"/>
            </a:schemeClr>
          </a:solidFill>
        </p:spPr>
        <p:txBody>
          <a:bodyPr wrap="square" rtlCol="0">
            <a:spAutoFit/>
          </a:bodyPr>
          <a:lstStyle/>
          <a:p>
            <a:r>
              <a:rPr lang="en-US" dirty="0"/>
              <a:t>						</a:t>
            </a:r>
          </a:p>
          <a:p>
            <a:r>
              <a:rPr lang="en-US" dirty="0"/>
              <a:t>						</a:t>
            </a:r>
            <a:r>
              <a:rPr lang="en-US" sz="4800" b="1" dirty="0">
                <a:solidFill>
                  <a:srgbClr val="C00000"/>
                </a:solidFill>
              </a:rPr>
              <a:t>Grade 7</a:t>
            </a:r>
          </a:p>
          <a:p>
            <a:endParaRPr lang="en-US" dirty="0"/>
          </a:p>
          <a:p>
            <a:r>
              <a:rPr lang="en-US" dirty="0"/>
              <a:t>			</a:t>
            </a:r>
          </a:p>
          <a:p>
            <a:r>
              <a:rPr lang="en-US" sz="4400" b="1" u="sng" dirty="0">
                <a:solidFill>
                  <a:srgbClr val="C00000"/>
                </a:solidFill>
              </a:rPr>
              <a:t>			CIVICS AND SOCIAL STUDIES</a:t>
            </a:r>
          </a:p>
          <a:p>
            <a:r>
              <a:rPr lang="en-US" sz="4400" b="1" dirty="0">
                <a:solidFill>
                  <a:srgbClr val="C00000"/>
                </a:solidFill>
              </a:rPr>
              <a:t>				Theodore Boone </a:t>
            </a:r>
          </a:p>
          <a:p>
            <a:r>
              <a:rPr lang="en-US" sz="4400" b="1" dirty="0">
                <a:solidFill>
                  <a:srgbClr val="C00000"/>
                </a:solidFill>
              </a:rPr>
              <a:t>					Kid Lawyer</a:t>
            </a:r>
          </a:p>
          <a:p>
            <a:r>
              <a:rPr lang="en-US" sz="4400" b="1" dirty="0">
                <a:solidFill>
                  <a:srgbClr val="C00000"/>
                </a:solidFill>
              </a:rPr>
              <a:t>  				by John Grisham                             </a:t>
            </a:r>
          </a:p>
          <a:p>
            <a:r>
              <a:rPr lang="en-US" dirty="0"/>
              <a:t>			                </a:t>
            </a:r>
          </a:p>
          <a:p>
            <a:endParaRPr lang="en-US" sz="4800" b="1" dirty="0">
              <a:solidFill>
                <a:srgbClr val="C00000"/>
              </a:solidFill>
            </a:endParaRPr>
          </a:p>
          <a:p>
            <a:r>
              <a:rPr lang="en-US" sz="4800" b="1" dirty="0">
                <a:solidFill>
                  <a:srgbClr val="C00000"/>
                </a:solidFill>
              </a:rPr>
              <a:t>                                  Chapter 1</a:t>
            </a:r>
          </a:p>
          <a:p>
            <a:r>
              <a:rPr lang="en-US" sz="6600" b="1" dirty="0">
                <a:solidFill>
                  <a:srgbClr val="C00000"/>
                </a:solidFill>
              </a:rPr>
              <a:t>				     				</a:t>
            </a:r>
          </a:p>
        </p:txBody>
      </p:sp>
      <p:pic>
        <p:nvPicPr>
          <p:cNvPr id="3" name="Picture 2">
            <a:extLst>
              <a:ext uri="{FF2B5EF4-FFF2-40B4-BE49-F238E27FC236}">
                <a16:creationId xmlns:a16="http://schemas.microsoft.com/office/drawing/2014/main" id="{B23A00D3-809D-6F57-1852-6D696C127DAB}"/>
              </a:ext>
            </a:extLst>
          </p:cNvPr>
          <p:cNvPicPr>
            <a:picLocks noChangeAspect="1"/>
          </p:cNvPicPr>
          <p:nvPr/>
        </p:nvPicPr>
        <p:blipFill>
          <a:blip r:embed="rId2"/>
          <a:stretch>
            <a:fillRect/>
          </a:stretch>
        </p:blipFill>
        <p:spPr>
          <a:xfrm>
            <a:off x="1" y="2498645"/>
            <a:ext cx="3463290" cy="3524965"/>
          </a:xfrm>
          <a:prstGeom prst="rect">
            <a:avLst/>
          </a:prstGeom>
        </p:spPr>
      </p:pic>
    </p:spTree>
    <p:extLst>
      <p:ext uri="{BB962C8B-B14F-4D97-AF65-F5344CB8AC3E}">
        <p14:creationId xmlns:p14="http://schemas.microsoft.com/office/powerpoint/2010/main" val="1687030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alpha val="47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0DCB2F-00F2-102F-5EE2-CC2AB52699E9}"/>
              </a:ext>
            </a:extLst>
          </p:cNvPr>
          <p:cNvSpPr txBox="1"/>
          <p:nvPr/>
        </p:nvSpPr>
        <p:spPr>
          <a:xfrm>
            <a:off x="0" y="-82193"/>
            <a:ext cx="12192000" cy="6370975"/>
          </a:xfrm>
          <a:prstGeom prst="rect">
            <a:avLst/>
          </a:prstGeom>
          <a:noFill/>
        </p:spPr>
        <p:txBody>
          <a:bodyPr wrap="square">
            <a:spAutoFit/>
          </a:bodyPr>
          <a:lstStyle/>
          <a:p>
            <a:r>
              <a:rPr lang="en-US" dirty="0"/>
              <a:t>						</a:t>
            </a:r>
            <a:r>
              <a:rPr lang="en-US" sz="2400" b="1" dirty="0">
                <a:solidFill>
                  <a:srgbClr val="C00000"/>
                </a:solidFill>
              </a:rPr>
              <a:t>Bell Ringer </a:t>
            </a:r>
          </a:p>
          <a:p>
            <a:r>
              <a:rPr lang="en-US" sz="2400" b="1" dirty="0"/>
              <a:t>Prompt </a:t>
            </a:r>
          </a:p>
          <a:p>
            <a:endParaRPr lang="en-US" sz="2400" b="1" dirty="0"/>
          </a:p>
          <a:p>
            <a:r>
              <a:rPr lang="en-US" sz="2400" b="1" dirty="0"/>
              <a:t>Think of a rule that you believe is unfair.</a:t>
            </a:r>
          </a:p>
          <a:p>
            <a:r>
              <a:rPr lang="en-US" sz="2400" b="1" dirty="0"/>
              <a:t>-What is the rule?</a:t>
            </a:r>
          </a:p>
          <a:p>
            <a:r>
              <a:rPr lang="en-US" sz="2400" b="1" dirty="0"/>
              <a:t>-Why do you think it is unfair?</a:t>
            </a:r>
          </a:p>
          <a:p>
            <a:endParaRPr lang="en-US" sz="2400" b="1" dirty="0"/>
          </a:p>
          <a:p>
            <a:r>
              <a:rPr lang="en-US" sz="2400" b="1" dirty="0"/>
              <a:t>Answer in 2–3 sentences in writing</a:t>
            </a:r>
          </a:p>
          <a:p>
            <a:endParaRPr lang="en-US" sz="2400" b="1" dirty="0"/>
          </a:p>
          <a:p>
            <a:r>
              <a:rPr lang="en-US" sz="2400" b="1" dirty="0"/>
              <a:t>Share your ideas with class</a:t>
            </a:r>
          </a:p>
          <a:p>
            <a:r>
              <a:rPr lang="en-US" sz="2400" b="1" dirty="0"/>
              <a:t>*************************************************************************************</a:t>
            </a:r>
          </a:p>
          <a:p>
            <a:r>
              <a:rPr lang="en-US" sz="2400" b="1" dirty="0"/>
              <a:t>Civics Focus</a:t>
            </a:r>
          </a:p>
          <a:p>
            <a:r>
              <a:rPr lang="en-US" sz="2400" b="1" dirty="0"/>
              <a:t>Rules</a:t>
            </a:r>
          </a:p>
          <a:p>
            <a:r>
              <a:rPr lang="en-US" sz="2400" b="1" dirty="0"/>
              <a:t>Rights</a:t>
            </a:r>
          </a:p>
          <a:p>
            <a:r>
              <a:rPr lang="en-US" sz="2400" b="1" dirty="0"/>
              <a:t>Fairness</a:t>
            </a:r>
          </a:p>
          <a:p>
            <a:r>
              <a:rPr lang="en-US" sz="2400" b="1" dirty="0"/>
              <a:t>Consequences</a:t>
            </a:r>
          </a:p>
          <a:p>
            <a:r>
              <a:rPr lang="en-US" sz="2400" b="1" dirty="0"/>
              <a:t>Who decides?</a:t>
            </a:r>
          </a:p>
        </p:txBody>
      </p:sp>
    </p:spTree>
    <p:extLst>
      <p:ext uri="{BB962C8B-B14F-4D97-AF65-F5344CB8AC3E}">
        <p14:creationId xmlns:p14="http://schemas.microsoft.com/office/powerpoint/2010/main" val="1066552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alpha val="47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3C44C2-EAD0-F6DA-0F22-44BD3DBDDAD1}"/>
              </a:ext>
            </a:extLst>
          </p:cNvPr>
          <p:cNvSpPr txBox="1"/>
          <p:nvPr/>
        </p:nvSpPr>
        <p:spPr>
          <a:xfrm>
            <a:off x="0" y="-1"/>
            <a:ext cx="12192000" cy="369332"/>
          </a:xfrm>
          <a:prstGeom prst="rect">
            <a:avLst/>
          </a:prstGeom>
          <a:noFill/>
        </p:spPr>
        <p:txBody>
          <a:bodyPr wrap="square">
            <a:spAutoFit/>
          </a:bodyPr>
          <a:lstStyle/>
          <a:p>
            <a:r>
              <a:rPr lang="en-US" dirty="0"/>
              <a:t> 						</a:t>
            </a:r>
            <a:endParaRPr lang="en-US" sz="2400" b="1" dirty="0"/>
          </a:p>
        </p:txBody>
      </p:sp>
      <p:sp>
        <p:nvSpPr>
          <p:cNvPr id="5" name="TextBox 4">
            <a:extLst>
              <a:ext uri="{FF2B5EF4-FFF2-40B4-BE49-F238E27FC236}">
                <a16:creationId xmlns:a16="http://schemas.microsoft.com/office/drawing/2014/main" id="{35CC955F-773F-0F26-E8F5-B00E9EEF60A2}"/>
              </a:ext>
            </a:extLst>
          </p:cNvPr>
          <p:cNvSpPr txBox="1"/>
          <p:nvPr/>
        </p:nvSpPr>
        <p:spPr>
          <a:xfrm>
            <a:off x="78377" y="0"/>
            <a:ext cx="12113623" cy="6001643"/>
          </a:xfrm>
          <a:prstGeom prst="rect">
            <a:avLst/>
          </a:prstGeom>
          <a:noFill/>
        </p:spPr>
        <p:txBody>
          <a:bodyPr wrap="square">
            <a:spAutoFit/>
          </a:bodyPr>
          <a:lstStyle/>
          <a:p>
            <a:r>
              <a:rPr lang="en-US" dirty="0"/>
              <a:t>				</a:t>
            </a:r>
            <a:r>
              <a:rPr lang="en-US" sz="2400" b="1" dirty="0"/>
              <a:t>HISTORICAL CONNECTION</a:t>
            </a:r>
          </a:p>
          <a:p>
            <a:endParaRPr lang="en-US" sz="2400" b="1" dirty="0"/>
          </a:p>
          <a:p>
            <a:r>
              <a:rPr lang="en-US" sz="2400" b="1" dirty="0"/>
              <a:t>Long ago, when societies became larger, leaders understood that people needed clear rules. In ancient Mesopotamia, a king named Hammurabi created one of the earliest written law codes, more than 3,700 years ago. His laws were posted publicly so people would know what was expected of them.</a:t>
            </a:r>
          </a:p>
          <a:p>
            <a:endParaRPr lang="en-US" sz="2400" b="1" dirty="0"/>
          </a:p>
          <a:p>
            <a:r>
              <a:rPr lang="en-US" sz="2400" b="1" dirty="0"/>
              <a:t>Later, in England, an important document called the Magna Carta was written in 1215. It taught that even a king must follow the law. These ideas influenced modern governments, including the United States, where the Constitution was written in 1787. </a:t>
            </a:r>
          </a:p>
          <a:p>
            <a:endParaRPr lang="en-US" sz="2400" b="1" dirty="0"/>
          </a:p>
          <a:p>
            <a:r>
              <a:rPr lang="en-US" sz="2400" b="1" dirty="0"/>
              <a:t>The main character in Kid Lawyer is doing something people have done for thousands of years — thinking deeply about fairness and rules </a:t>
            </a:r>
          </a:p>
          <a:p>
            <a:endParaRPr lang="en-US" sz="2400" b="1" dirty="0"/>
          </a:p>
          <a:p>
            <a:r>
              <a:rPr lang="en-US" sz="2400" b="1" dirty="0"/>
              <a:t>In Yiddishkeit, we also believe that laws must bring justice and order. Rules exist not to punish, but to create a fair society.</a:t>
            </a:r>
          </a:p>
        </p:txBody>
      </p:sp>
    </p:spTree>
    <p:extLst>
      <p:ext uri="{BB962C8B-B14F-4D97-AF65-F5344CB8AC3E}">
        <p14:creationId xmlns:p14="http://schemas.microsoft.com/office/powerpoint/2010/main" val="3654988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alpha val="35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247FF3-5397-CD58-E564-724558A216D6}"/>
              </a:ext>
            </a:extLst>
          </p:cNvPr>
          <p:cNvSpPr txBox="1"/>
          <p:nvPr/>
        </p:nvSpPr>
        <p:spPr>
          <a:xfrm>
            <a:off x="0" y="0"/>
            <a:ext cx="12192000" cy="5170646"/>
          </a:xfrm>
          <a:prstGeom prst="rect">
            <a:avLst/>
          </a:prstGeom>
          <a:noFill/>
        </p:spPr>
        <p:txBody>
          <a:bodyPr wrap="square">
            <a:spAutoFit/>
          </a:bodyPr>
          <a:lstStyle/>
          <a:p>
            <a:endParaRPr lang="en-US" dirty="0"/>
          </a:p>
          <a:p>
            <a:r>
              <a:rPr lang="en-US" sz="2400" b="1" dirty="0">
                <a:solidFill>
                  <a:srgbClr val="C00000"/>
                </a:solidFill>
              </a:rPr>
              <a:t>The Magna Carta  in details.</a:t>
            </a:r>
          </a:p>
          <a:p>
            <a:endParaRPr lang="en-US" sz="2400" b="1" dirty="0">
              <a:solidFill>
                <a:srgbClr val="C00000"/>
              </a:solidFill>
            </a:endParaRPr>
          </a:p>
          <a:p>
            <a:r>
              <a:rPr lang="en-US" sz="2400" b="1" dirty="0"/>
              <a:t>The Magna Carta was an important document signed in 1215 in England. Its name means </a:t>
            </a:r>
            <a:r>
              <a:rPr lang="en-US" sz="2400" b="1" dirty="0">
                <a:solidFill>
                  <a:srgbClr val="C00000"/>
                </a:solidFill>
              </a:rPr>
              <a:t>“Great Charter.” </a:t>
            </a:r>
            <a:r>
              <a:rPr lang="en-US" sz="2400" b="1" dirty="0"/>
              <a:t>At the time, King John of England had a lot of power. He raised taxes, took land, and punished people without fair trials. Many nobles were angry about this. They forced the king to agree to rules that limited his power.</a:t>
            </a:r>
          </a:p>
          <a:p>
            <a:endParaRPr lang="en-US" sz="2400" b="1" dirty="0"/>
          </a:p>
          <a:p>
            <a:r>
              <a:rPr lang="en-US" sz="2400" b="1" dirty="0"/>
              <a:t>The Magna Carta said that:</a:t>
            </a:r>
          </a:p>
          <a:p>
            <a:r>
              <a:rPr lang="en-US" sz="2400" b="1" dirty="0"/>
              <a:t>-The king must follow the law</a:t>
            </a:r>
          </a:p>
          <a:p>
            <a:r>
              <a:rPr lang="en-US" sz="2400" b="1" dirty="0"/>
              <a:t>-People have the right to a fair trial</a:t>
            </a:r>
          </a:p>
          <a:p>
            <a:r>
              <a:rPr lang="en-US" sz="2400" b="1" dirty="0"/>
              <a:t>-The king cannot raise taxes without agreement</a:t>
            </a:r>
          </a:p>
          <a:p>
            <a:r>
              <a:rPr lang="en-US" sz="2400" b="1" dirty="0"/>
              <a:t>No one is above the law, not even the king</a:t>
            </a:r>
          </a:p>
          <a:p>
            <a:endParaRPr lang="en-US" sz="2400" b="1" dirty="0"/>
          </a:p>
        </p:txBody>
      </p:sp>
    </p:spTree>
    <p:extLst>
      <p:ext uri="{BB962C8B-B14F-4D97-AF65-F5344CB8AC3E}">
        <p14:creationId xmlns:p14="http://schemas.microsoft.com/office/powerpoint/2010/main" val="2251107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alpha val="36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0418DB-19CB-0957-05DD-FFB6B3C887E9}"/>
              </a:ext>
            </a:extLst>
          </p:cNvPr>
          <p:cNvSpPr txBox="1"/>
          <p:nvPr/>
        </p:nvSpPr>
        <p:spPr>
          <a:xfrm>
            <a:off x="0" y="0"/>
            <a:ext cx="12192000" cy="7109639"/>
          </a:xfrm>
          <a:prstGeom prst="rect">
            <a:avLst/>
          </a:prstGeom>
          <a:noFill/>
        </p:spPr>
        <p:txBody>
          <a:bodyPr wrap="square">
            <a:spAutoFit/>
          </a:bodyPr>
          <a:lstStyle/>
          <a:p>
            <a:r>
              <a:rPr lang="en-US" sz="2400" b="1" dirty="0">
                <a:solidFill>
                  <a:srgbClr val="C00000"/>
                </a:solidFill>
              </a:rPr>
              <a:t>MAGNA CARTA (cont.)</a:t>
            </a:r>
          </a:p>
          <a:p>
            <a:endParaRPr lang="en-US" sz="2400" b="1" dirty="0">
              <a:solidFill>
                <a:srgbClr val="C00000"/>
              </a:solidFill>
            </a:endParaRPr>
          </a:p>
          <a:p>
            <a:r>
              <a:rPr lang="en-US" sz="2400" b="1" dirty="0"/>
              <a:t>Over time, the ideas in the Magna Carta influenced later documents, including:</a:t>
            </a:r>
          </a:p>
          <a:p>
            <a:endParaRPr lang="en-US" sz="2400" b="1" dirty="0"/>
          </a:p>
          <a:p>
            <a:r>
              <a:rPr lang="en-US" sz="2400" b="1" dirty="0"/>
              <a:t>The English Bill of Rights</a:t>
            </a:r>
          </a:p>
          <a:p>
            <a:r>
              <a:rPr lang="en-US" sz="2400" b="1" dirty="0"/>
              <a:t>The U.S. Constitution</a:t>
            </a:r>
          </a:p>
          <a:p>
            <a:r>
              <a:rPr lang="en-US" sz="2400" b="1" dirty="0"/>
              <a:t>The Bill of Rights</a:t>
            </a:r>
          </a:p>
          <a:p>
            <a:r>
              <a:rPr lang="en-US" sz="2400" b="1" dirty="0"/>
              <a:t>Today, the Magna Carta is remembered as an important step toward democracy and rule of law.</a:t>
            </a:r>
          </a:p>
          <a:p>
            <a:r>
              <a:rPr lang="en-US" sz="2400" b="1" dirty="0"/>
              <a:t>**********************************************************************************</a:t>
            </a:r>
          </a:p>
          <a:p>
            <a:r>
              <a:rPr lang="en-US" sz="2400" b="1" dirty="0"/>
              <a:t>“Although the Magna Carta did not give rights to everyone, it was very important because it was one of the first documents to limit a ruler’s power.”</a:t>
            </a:r>
          </a:p>
          <a:p>
            <a:r>
              <a:rPr lang="en-US" sz="2400" b="1" dirty="0">
                <a:solidFill>
                  <a:srgbClr val="C00000"/>
                </a:solidFill>
              </a:rPr>
              <a:t>Question: if even the king had to follow the Magna Carte, why it didn't give rights to everyone? Who was the exception?</a:t>
            </a:r>
          </a:p>
          <a:p>
            <a:endParaRPr lang="en-US" sz="2400" b="1" dirty="0"/>
          </a:p>
          <a:p>
            <a:r>
              <a:rPr lang="en-US" sz="2400" b="1" dirty="0"/>
              <a:t>The Magna Carta limited the king’s power, but it did not give rights to everyone because of </a:t>
            </a:r>
            <a:r>
              <a:rPr lang="en-US" sz="2400" b="1" dirty="0">
                <a:solidFill>
                  <a:srgbClr val="C00000"/>
                </a:solidFill>
              </a:rPr>
              <a:t>who</a:t>
            </a:r>
            <a:r>
              <a:rPr lang="en-US" sz="2400" b="1" dirty="0"/>
              <a:t> wrote it and </a:t>
            </a:r>
            <a:r>
              <a:rPr lang="en-US" sz="2400" b="1" dirty="0">
                <a:solidFill>
                  <a:srgbClr val="C00000"/>
                </a:solidFill>
              </a:rPr>
              <a:t>why</a:t>
            </a:r>
            <a:r>
              <a:rPr lang="en-US" sz="2400" b="1" dirty="0"/>
              <a:t>.</a:t>
            </a:r>
          </a:p>
          <a:p>
            <a:endParaRPr lang="en-US" sz="2400" b="1" dirty="0">
              <a:solidFill>
                <a:srgbClr val="C00000"/>
              </a:solidFill>
            </a:endParaRPr>
          </a:p>
          <a:p>
            <a:endParaRPr lang="en-US" sz="2400" b="1" dirty="0"/>
          </a:p>
        </p:txBody>
      </p:sp>
    </p:spTree>
    <p:extLst>
      <p:ext uri="{BB962C8B-B14F-4D97-AF65-F5344CB8AC3E}">
        <p14:creationId xmlns:p14="http://schemas.microsoft.com/office/powerpoint/2010/main" val="1857725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alpha val="29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3B8207-C6BC-CC7A-1AB1-90454B53ACB3}"/>
              </a:ext>
            </a:extLst>
          </p:cNvPr>
          <p:cNvSpPr txBox="1"/>
          <p:nvPr/>
        </p:nvSpPr>
        <p:spPr>
          <a:xfrm>
            <a:off x="87086" y="-125820"/>
            <a:ext cx="12192000" cy="7109639"/>
          </a:xfrm>
          <a:prstGeom prst="rect">
            <a:avLst/>
          </a:prstGeom>
          <a:noFill/>
        </p:spPr>
        <p:txBody>
          <a:bodyPr wrap="square">
            <a:spAutoFit/>
          </a:bodyPr>
          <a:lstStyle/>
          <a:p>
            <a:endParaRPr lang="en-US" sz="2400" b="1" dirty="0">
              <a:solidFill>
                <a:srgbClr val="C00000"/>
              </a:solidFill>
            </a:endParaRPr>
          </a:p>
          <a:p>
            <a:r>
              <a:rPr lang="en-US" sz="2400" b="1" dirty="0">
                <a:solidFill>
                  <a:srgbClr val="C00000"/>
                </a:solidFill>
              </a:rPr>
              <a:t>Magna Carta (cont.)</a:t>
            </a:r>
          </a:p>
          <a:p>
            <a:r>
              <a:rPr lang="en-US" sz="2400" b="1" dirty="0">
                <a:solidFill>
                  <a:srgbClr val="C00000"/>
                </a:solidFill>
              </a:rPr>
              <a:t>Who wrote it?</a:t>
            </a:r>
          </a:p>
          <a:p>
            <a:r>
              <a:rPr lang="en-US" sz="2400" b="1" dirty="0"/>
              <a:t>The Magna Carta was written </a:t>
            </a:r>
            <a:r>
              <a:rPr lang="en-US" sz="2400" b="1" dirty="0">
                <a:solidFill>
                  <a:srgbClr val="C00000"/>
                </a:solidFill>
              </a:rPr>
              <a:t>by English nobles (barons</a:t>
            </a:r>
            <a:r>
              <a:rPr lang="en-US" sz="2400" b="1" dirty="0"/>
              <a:t>), not by ordinary people.</a:t>
            </a:r>
          </a:p>
          <a:p>
            <a:r>
              <a:rPr lang="en-US" sz="2400" b="1" dirty="0">
                <a:solidFill>
                  <a:srgbClr val="C00000"/>
                </a:solidFill>
              </a:rPr>
              <a:t>Why was it written?</a:t>
            </a:r>
          </a:p>
          <a:p>
            <a:r>
              <a:rPr lang="en-US" sz="2400" b="1" dirty="0"/>
              <a:t>The nobles were angry because the king was:</a:t>
            </a:r>
          </a:p>
          <a:p>
            <a:r>
              <a:rPr lang="en-US" sz="2400" b="1" dirty="0"/>
              <a:t>Taking their land</a:t>
            </a:r>
          </a:p>
          <a:p>
            <a:r>
              <a:rPr lang="en-US" sz="2400" b="1" dirty="0"/>
              <a:t>Raising taxes on them</a:t>
            </a:r>
          </a:p>
          <a:p>
            <a:r>
              <a:rPr lang="en-US" sz="2400" b="1" dirty="0"/>
              <a:t>Punishing them unfairly. So they forced the king to agree to rules that protected the nobles, not all people.</a:t>
            </a:r>
          </a:p>
          <a:p>
            <a:r>
              <a:rPr lang="en-US" sz="2400" b="1" dirty="0">
                <a:solidFill>
                  <a:srgbClr val="C00000"/>
                </a:solidFill>
              </a:rPr>
              <a:t>Who got rights?</a:t>
            </a:r>
          </a:p>
          <a:p>
            <a:r>
              <a:rPr lang="en-US" sz="2400" b="1" dirty="0"/>
              <a:t>Rich land-owning nobles</a:t>
            </a:r>
          </a:p>
          <a:p>
            <a:r>
              <a:rPr lang="en-US" sz="2400" b="1" dirty="0"/>
              <a:t>Some church leaders</a:t>
            </a:r>
          </a:p>
          <a:p>
            <a:r>
              <a:rPr lang="en-US" sz="2400" b="1" dirty="0">
                <a:solidFill>
                  <a:srgbClr val="C00000"/>
                </a:solidFill>
              </a:rPr>
              <a:t>Who did NOT get rights?</a:t>
            </a:r>
          </a:p>
          <a:p>
            <a:r>
              <a:rPr lang="en-US" sz="2400" b="1" dirty="0"/>
              <a:t>Peasants</a:t>
            </a:r>
          </a:p>
          <a:p>
            <a:r>
              <a:rPr lang="en-US" sz="2400" b="1" dirty="0"/>
              <a:t>Poor people</a:t>
            </a:r>
          </a:p>
          <a:p>
            <a:r>
              <a:rPr lang="en-US" sz="2400" b="1" dirty="0"/>
              <a:t>Women</a:t>
            </a:r>
          </a:p>
          <a:p>
            <a:r>
              <a:rPr lang="en-US" sz="2400" b="1" dirty="0"/>
              <a:t>Enslaved people</a:t>
            </a:r>
          </a:p>
          <a:p>
            <a:r>
              <a:rPr lang="en-US" sz="2400" b="1" dirty="0"/>
              <a:t>Most ordinary citizens</a:t>
            </a:r>
          </a:p>
        </p:txBody>
      </p:sp>
    </p:spTree>
    <p:extLst>
      <p:ext uri="{BB962C8B-B14F-4D97-AF65-F5344CB8AC3E}">
        <p14:creationId xmlns:p14="http://schemas.microsoft.com/office/powerpoint/2010/main" val="1838076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alpha val="47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1446D8-9AD1-5183-326A-AE5C33302F5C}"/>
              </a:ext>
            </a:extLst>
          </p:cNvPr>
          <p:cNvSpPr txBox="1"/>
          <p:nvPr/>
        </p:nvSpPr>
        <p:spPr>
          <a:xfrm>
            <a:off x="156754" y="121920"/>
            <a:ext cx="11974286" cy="4154984"/>
          </a:xfrm>
          <a:prstGeom prst="rect">
            <a:avLst/>
          </a:prstGeom>
          <a:noFill/>
        </p:spPr>
        <p:txBody>
          <a:bodyPr wrap="square">
            <a:spAutoFit/>
          </a:bodyPr>
          <a:lstStyle/>
          <a:p>
            <a:r>
              <a:rPr lang="en-US" sz="2400" b="1" dirty="0"/>
              <a:t>			                 </a:t>
            </a:r>
            <a:r>
              <a:rPr lang="en-US" sz="2400" b="1" dirty="0">
                <a:solidFill>
                  <a:srgbClr val="C00000"/>
                </a:solidFill>
              </a:rPr>
              <a:t>MAGNA CARTA – DEFINITION</a:t>
            </a:r>
          </a:p>
          <a:p>
            <a:endParaRPr lang="en-US" sz="2400" b="1" dirty="0">
              <a:solidFill>
                <a:srgbClr val="C00000"/>
              </a:solidFill>
            </a:endParaRPr>
          </a:p>
          <a:p>
            <a:endParaRPr lang="en-US" sz="2400" b="1" dirty="0"/>
          </a:p>
          <a:p>
            <a:r>
              <a:rPr lang="en-US" sz="2400" b="1" dirty="0"/>
              <a:t>Magna Carta is a written agreement signed in 1215 in England that limited the power of the king and stated that even the king must follow the law.</a:t>
            </a:r>
          </a:p>
          <a:p>
            <a:endParaRPr lang="en-US" sz="2400" b="1" dirty="0"/>
          </a:p>
          <a:p>
            <a:endParaRPr lang="en-US" sz="2400" b="1" dirty="0"/>
          </a:p>
          <a:p>
            <a:r>
              <a:rPr lang="en-US" sz="2400" b="1" dirty="0"/>
              <a:t>AND NOW…</a:t>
            </a:r>
          </a:p>
          <a:p>
            <a:r>
              <a:rPr lang="en-US" sz="2400" b="1" dirty="0"/>
              <a:t>Work on the Activities in the given Packet.</a:t>
            </a:r>
          </a:p>
          <a:p>
            <a:endParaRPr lang="en-US" sz="2400" b="1" dirty="0"/>
          </a:p>
          <a:p>
            <a:r>
              <a:rPr lang="en-US" sz="2400" b="1" dirty="0"/>
              <a:t>Good Luck!</a:t>
            </a:r>
          </a:p>
        </p:txBody>
      </p:sp>
    </p:spTree>
    <p:extLst>
      <p:ext uri="{BB962C8B-B14F-4D97-AF65-F5344CB8AC3E}">
        <p14:creationId xmlns:p14="http://schemas.microsoft.com/office/powerpoint/2010/main" val="30384233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2206</TotalTime>
  <Words>674</Words>
  <Application>Microsoft Office PowerPoint</Application>
  <PresentationFormat>Widescreen</PresentationFormat>
  <Paragraphs>90</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Alla Shaposhnikov</dc:creator>
  <cp:lastModifiedBy>Alla Shaposhnikov</cp:lastModifiedBy>
  <cp:revision>1</cp:revision>
  <dcterms:created xsi:type="dcterms:W3CDTF">2025-12-27T03:12:08Z</dcterms:created>
  <dcterms:modified xsi:type="dcterms:W3CDTF">2025-12-28T15:58:28Z</dcterms:modified>
</cp:coreProperties>
</file>